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5143500" cy="9144000"/>
  <p:embeddedFontLst>
    <p:embeddedFont>
      <p:font typeface="Noto Sans" panose="020B0502040504020204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 txBox="1"/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" name="Google Shape;6;n"/>
          <p:cNvSpPr txBox="1"/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3;p1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2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2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3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3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4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4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5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" name="Google Shape;148;p5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6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6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7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7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8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8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/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9:notes"/>
          <p:cNvSpPr txBox="1"/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4" name="Google Shape;284;p9:notes"/>
          <p:cNvSpPr txBox="1"/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14.png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image" Target="../media/image13.png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7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image" Target="../media/image12.png"/><Relationship Id="rId10" Type="http://schemas.openxmlformats.org/officeDocument/2006/relationships/tags" Target="../tags/tag1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2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4" Type="http://schemas.openxmlformats.org/officeDocument/2006/relationships/notesSlide" Target="../notesSlides/notesSlide7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tags" Target="../tags/tag27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image" Target="../media/image25.png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image" Target="../media/image24.png"/><Relationship Id="rId10" Type="http://schemas.openxmlformats.org/officeDocument/2006/relationships/tags" Target="../tags/tag34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../media/image34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image" Target="../media/image36.png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descr="preencoded.png"/>
          <p:cNvPicPr preferRelativeResize="0"/>
          <p:nvPr/>
        </p:nvPicPr>
        <p:blipFill rotWithShape="1">
          <a:blip r:embed="rId2">
            <a:alphaModFix amt="30000"/>
          </a:blip>
          <a:srcRect/>
          <a:stretch>
            <a:fillRect/>
          </a:stretch>
        </p:blipFill>
        <p:spPr>
          <a:xfrm>
            <a:off x="0" y="-21521"/>
            <a:ext cx="9143278" cy="51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733699" y="655250"/>
            <a:ext cx="78531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Auditoría Integral de Seguridad Active Directory</a:t>
            </a:r>
            <a:endParaRPr sz="4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480452" y="2395463"/>
            <a:ext cx="47184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0" b="1" i="1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Proyecto Final de Ciberseguridad</a:t>
            </a:r>
            <a:endParaRPr sz="2320" b="1" i="1" u="none" strike="noStrike" cap="none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60899" y="4628325"/>
            <a:ext cx="22602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Ilana Aminoff Ali</a:t>
            </a:r>
            <a:endParaRPr sz="205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728004" y="2861812"/>
            <a:ext cx="18645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1" i="1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Tokio School</a:t>
            </a:r>
            <a:endParaRPr sz="2050" b="1" i="1" u="none" strike="noStrike" cap="none"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698950" y="4583473"/>
            <a:ext cx="2178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Octubre 2025</a:t>
            </a:r>
            <a:endParaRPr sz="185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4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34950" y="152400"/>
            <a:ext cx="4419600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Resumen Ejecutivo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15"/>
          <p:cNvSpPr/>
          <p:nvPr>
            <p:custDataLst>
              <p:tags r:id="rId2"/>
            </p:custDataLst>
          </p:nvPr>
        </p:nvSpPr>
        <p:spPr>
          <a:xfrm>
            <a:off x="1538605" y="870585"/>
            <a:ext cx="244538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OBJETO Y ALCANCE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81;p15"/>
          <p:cNvSpPr/>
          <p:nvPr>
            <p:custDataLst>
              <p:tags r:id="rId3"/>
            </p:custDataLst>
          </p:nvPr>
        </p:nvSpPr>
        <p:spPr>
          <a:xfrm>
            <a:off x="228600" y="1395000"/>
            <a:ext cx="422856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Auditoría técnica exhaustiva sobre el entorno central de Active Directory, infraestructura responsable de la gestión de identidades, permisos y acceso a información crítica en el ecosistema productivo de la organización.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15"/>
          <p:cNvSpPr/>
          <p:nvPr>
            <p:custDataLst>
              <p:tags r:id="rId4"/>
            </p:custDataLst>
          </p:nvPr>
        </p:nvSpPr>
        <p:spPr>
          <a:xfrm>
            <a:off x="1155065" y="2341880"/>
            <a:ext cx="309181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METODOLOGÍAS APLICADAS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5"/>
          <p:cNvSpPr/>
          <p:nvPr>
            <p:custDataLst>
              <p:tags r:id="rId5"/>
            </p:custDataLst>
          </p:nvPr>
        </p:nvSpPr>
        <p:spPr>
          <a:xfrm>
            <a:off x="228600" y="2866680"/>
            <a:ext cx="422856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Marcos de referencia internacionales (PTES, NIST CSF, CIS Controls v8, MITRE ATT&amp;CK), combinando herramientas especializadas (PingCastle, BloodHound, Nmap) y automatización avanzada mediante N8N.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15"/>
          <p:cNvSpPr/>
          <p:nvPr>
            <p:custDataLst>
              <p:tags r:id="rId6"/>
            </p:custDataLst>
          </p:nvPr>
        </p:nvSpPr>
        <p:spPr>
          <a:xfrm>
            <a:off x="1492250" y="3813810"/>
            <a:ext cx="248539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GRAVEDAD TÉCNICA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15"/>
          <p:cNvSpPr/>
          <p:nvPr>
            <p:custDataLst>
              <p:tags r:id="rId7"/>
            </p:custDataLst>
          </p:nvPr>
        </p:nvSpPr>
        <p:spPr>
          <a:xfrm>
            <a:off x="228600" y="4417920"/>
            <a:ext cx="422856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El entorno presentaba 27 vulnerabilidades críticas que permitían compromiso total en minutos, con múltiples vectores de ataque activos y ausencia de controles preventivos.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6" name="Google Shape;86;p15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729400" y="1978920"/>
            <a:ext cx="21423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31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36855" y="152400"/>
            <a:ext cx="3806825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Principales Hallazgos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28600" y="84312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28600" y="84312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" name="Google Shape;97;p1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3080" y="100008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502560" y="982440"/>
            <a:ext cx="272628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Gestión de Credenciales Crítica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43080" y="135324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Políticas de contraseñas deficientes y ausencia de bloqueo tras intentos fallidos. Cuentas de administrador y servicios expuestas con gestión inadecuada.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28600" y="225756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28600" y="225756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" name="Google Shape;102;p16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3080" y="2414520"/>
            <a:ext cx="1922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529200" y="2396880"/>
            <a:ext cx="292428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Control de Acceso Comprometido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43080" y="276768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Credenciales administrativas visibles en descripciones de usuario. Configuraciones permisivas que habilitan movimiento lateral sin restricciones.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228600" y="3672000"/>
            <a:ext cx="4228560" cy="118512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28600" y="3672000"/>
            <a:ext cx="27720" cy="118512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7" name="Google Shape;107;p16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3080" y="3828960"/>
            <a:ext cx="21348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550080" y="3811320"/>
            <a:ext cx="200376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Supervisión Deficiente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43080" y="418212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Ausencia de monitoreo efectivo que impide detección temprana de accesos no autorizados y movimientos laterales en la red.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0" name="Google Shape;110;p16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29400" y="1185840"/>
            <a:ext cx="2142360" cy="21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4686480" y="3557520"/>
            <a:ext cx="4228560" cy="1185120"/>
          </a:xfrm>
          <a:prstGeom prst="rect">
            <a:avLst/>
          </a:prstGeom>
          <a:solidFill>
            <a:srgbClr val="0A2463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600700" y="3696970"/>
            <a:ext cx="3020695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Exposición Operativa Crítica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800600" y="4068000"/>
            <a:ext cx="399996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Un atacante puede tomar control total del entorno en menos de 5 minutos, acceder a información estratégica y paralizar operaciones clave.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65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233045" y="152400"/>
            <a:ext cx="2556510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Metodología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17"/>
          <p:cNvSpPr/>
          <p:nvPr>
            <p:custDataLst>
              <p:tags r:id="rId2"/>
            </p:custDataLst>
          </p:nvPr>
        </p:nvSpPr>
        <p:spPr>
          <a:xfrm>
            <a:off x="228600" y="843280"/>
            <a:ext cx="4618990" cy="138557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17"/>
          <p:cNvSpPr/>
          <p:nvPr>
            <p:custDataLst>
              <p:tags r:id="rId3"/>
            </p:custDataLst>
          </p:nvPr>
        </p:nvSpPr>
        <p:spPr>
          <a:xfrm>
            <a:off x="228600" y="843120"/>
            <a:ext cx="27720" cy="13852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4" name="Google Shape;124;p17" descr="preencoded.png"/>
          <p:cNvPicPr preferRelativeResize="0"/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314280" y="11001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>
            <p:custDataLst>
              <p:tags r:id="rId6"/>
            </p:custDataLst>
          </p:nvPr>
        </p:nvSpPr>
        <p:spPr>
          <a:xfrm>
            <a:off x="542925" y="979805"/>
            <a:ext cx="422656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PTES (Penetration Testing Execution Standard)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7"/>
          <p:cNvSpPr/>
          <p:nvPr>
            <p:custDataLst>
              <p:tags r:id="rId7"/>
            </p:custDataLst>
          </p:nvPr>
        </p:nvSpPr>
        <p:spPr>
          <a:xfrm>
            <a:off x="314280" y="1581840"/>
            <a:ext cx="405684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Estructura principal de fases para la ejecución de pruebas de penetración, desde el reconocimiento hasta la explotación y el reporte.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17"/>
          <p:cNvSpPr/>
          <p:nvPr>
            <p:custDataLst>
              <p:tags r:id="rId8"/>
            </p:custDataLst>
          </p:nvPr>
        </p:nvSpPr>
        <p:spPr>
          <a:xfrm>
            <a:off x="228600" y="240048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128;p17"/>
          <p:cNvSpPr/>
          <p:nvPr>
            <p:custDataLst>
              <p:tags r:id="rId9"/>
            </p:custDataLst>
          </p:nvPr>
        </p:nvSpPr>
        <p:spPr>
          <a:xfrm>
            <a:off x="228600" y="240048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9" name="Google Shape;129;p17" descr="preencoded.png"/>
          <p:cNvPicPr preferRelativeResize="0"/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314280" y="252900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>
            <p:custDataLst>
              <p:tags r:id="rId12"/>
            </p:custDataLst>
          </p:nvPr>
        </p:nvSpPr>
        <p:spPr>
          <a:xfrm>
            <a:off x="467640" y="2511360"/>
            <a:ext cx="318780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NIST Cybersecurity Framework (CSF)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17"/>
          <p:cNvSpPr/>
          <p:nvPr>
            <p:custDataLst>
              <p:tags r:id="rId13"/>
            </p:custDataLst>
          </p:nvPr>
        </p:nvSpPr>
        <p:spPr>
          <a:xfrm>
            <a:off x="314280" y="2961720"/>
            <a:ext cx="405684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Lineamientos para identificar, proteger, detectar, responder y recuperar, alineando la auditoría con estándares empresariales.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17"/>
          <p:cNvSpPr/>
          <p:nvPr>
            <p:custDataLst>
              <p:tags r:id="rId14"/>
            </p:custDataLst>
          </p:nvPr>
        </p:nvSpPr>
        <p:spPr>
          <a:xfrm>
            <a:off x="228600" y="370044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133;p17"/>
          <p:cNvSpPr/>
          <p:nvPr>
            <p:custDataLst>
              <p:tags r:id="rId15"/>
            </p:custDataLst>
          </p:nvPr>
        </p:nvSpPr>
        <p:spPr>
          <a:xfrm>
            <a:off x="228600" y="370044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4" name="Google Shape;134;p17" descr="preencoded.png"/>
          <p:cNvPicPr preferRelativeResize="0"/>
          <p:nvPr>
            <p:custDataLst>
              <p:tags r:id="rId16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314280" y="38289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>
            <p:custDataLst>
              <p:tags r:id="rId17"/>
            </p:custDataLst>
          </p:nvPr>
        </p:nvSpPr>
        <p:spPr>
          <a:xfrm>
            <a:off x="470880" y="3811320"/>
            <a:ext cx="251424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CIS Critical Security Controls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17"/>
          <p:cNvSpPr/>
          <p:nvPr>
            <p:custDataLst>
              <p:tags r:id="rId18"/>
            </p:custDataLst>
          </p:nvPr>
        </p:nvSpPr>
        <p:spPr>
          <a:xfrm>
            <a:off x="314280" y="4261680"/>
            <a:ext cx="405684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Priorización de medidas de seguridad técnicas, especialmente en la protección y endurecimiento de Active Directory.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Google Shape;137;p17"/>
          <p:cNvSpPr/>
          <p:nvPr>
            <p:custDataLst>
              <p:tags r:id="rId19"/>
            </p:custDataLst>
          </p:nvPr>
        </p:nvSpPr>
        <p:spPr>
          <a:xfrm>
            <a:off x="228600" y="5000760"/>
            <a:ext cx="4228560" cy="112788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17"/>
          <p:cNvSpPr/>
          <p:nvPr>
            <p:custDataLst>
              <p:tags r:id="rId20"/>
            </p:custDataLst>
          </p:nvPr>
        </p:nvSpPr>
        <p:spPr>
          <a:xfrm>
            <a:off x="228600" y="5000760"/>
            <a:ext cx="27720" cy="112788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9" name="Google Shape;139;p17" descr="preencoded.png"/>
          <p:cNvPicPr preferRelativeResize="0"/>
          <p:nvPr>
            <p:custDataLst>
              <p:tags r:id="rId21"/>
            </p:custDataLst>
          </p:nvPr>
        </p:nvPicPr>
        <p:blipFill rotWithShape="1">
          <a:blip r:embed="rId22"/>
          <a:srcRect/>
          <a:stretch>
            <a:fillRect/>
          </a:stretch>
        </p:blipFill>
        <p:spPr>
          <a:xfrm>
            <a:off x="314280" y="5129280"/>
            <a:ext cx="1922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>
            <p:custDataLst>
              <p:tags r:id="rId23"/>
            </p:custDataLst>
          </p:nvPr>
        </p:nvSpPr>
        <p:spPr>
          <a:xfrm>
            <a:off x="512280" y="5111640"/>
            <a:ext cx="132120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MITRE ATT&amp;CK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17"/>
          <p:cNvSpPr/>
          <p:nvPr>
            <p:custDataLst>
              <p:tags r:id="rId24"/>
            </p:custDataLst>
          </p:nvPr>
        </p:nvSpPr>
        <p:spPr>
          <a:xfrm>
            <a:off x="314280" y="5482440"/>
            <a:ext cx="405684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Marco táctico y técnico para mapear las técnicas y procedimientos (TTPs) empleados durante la simulación de ataques.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2" name="Google Shape;142;p17" descr="preencoded.png"/>
          <p:cNvPicPr preferRelativeResize="0"/>
          <p:nvPr/>
        </p:nvPicPr>
        <p:blipFill rotWithShape="1">
          <a:blip r:embed="rId25"/>
          <a:srcRect/>
          <a:stretch>
            <a:fillRect/>
          </a:stretch>
        </p:blipFill>
        <p:spPr>
          <a:xfrm>
            <a:off x="5193360" y="1842840"/>
            <a:ext cx="3214080" cy="253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4686480" y="4832640"/>
            <a:ext cx="4228560" cy="806400"/>
          </a:xfrm>
          <a:prstGeom prst="rect">
            <a:avLst/>
          </a:prstGeom>
          <a:solidFill>
            <a:srgbClr val="0A2463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686480" y="4885200"/>
            <a:ext cx="4228560" cy="70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075" tIns="136075" rIns="136075" bIns="136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1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"La integración de estos marcos permite cubrir tanto la visión operativa del pentesting como la alineación estratégica con políticas y controles de seguridad empresarial."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6830" y="0"/>
            <a:ext cx="9143280" cy="56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36220" y="152400"/>
            <a:ext cx="3753485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Entorno de Laboratorio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134110" y="870585"/>
            <a:ext cx="307403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Especificaciones del Entorno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228600" y="1285920"/>
            <a:ext cx="1662840" cy="3852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228600" y="13190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Elemento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892160" y="1285920"/>
            <a:ext cx="2564640" cy="3852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892160" y="13190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Descripción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28600" y="1671480"/>
            <a:ext cx="4228560" cy="3884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228600" y="17060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Dominio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892160" y="17060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domain.local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228600" y="209736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Controlador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1892160" y="209736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WIN-B820FDLIP42.domain.local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228600" y="2453760"/>
            <a:ext cx="4228560" cy="3920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228600" y="249012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Sistema Operativo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892160" y="249012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Windows Server 2019 Standard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28600" y="288324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Framework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892160" y="288324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Vulnerable-AD (GitHub)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228600" y="3239640"/>
            <a:ext cx="4228560" cy="392040"/>
          </a:xfrm>
          <a:prstGeom prst="rect">
            <a:avLst/>
          </a:prstGeom>
          <a:solidFill>
            <a:srgbClr val="D6E4F0">
              <a:alpha val="2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28600" y="327600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Usuarios de Prueba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892160" y="327600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103 cuentas generadas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228600" y="3669120"/>
            <a:ext cx="16628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Cliente Pentesting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892160" y="3669120"/>
            <a:ext cx="2564640" cy="3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225" tIns="80275" rIns="102225" bIns="80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Kali Linux 2025.2 Rolling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063625" y="4285615"/>
            <a:ext cx="322008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Consideraciones de Seguridad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04880" y="4728240"/>
            <a:ext cx="344664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1F2937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Comunicación a través de interfaz Host-only (192.168.37.0/24)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705145" y="5020565"/>
            <a:ext cx="31248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1F2937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Entorno completamente aislado de redes de producción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705145" y="5380475"/>
            <a:ext cx="285048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1F2937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Snapshots limpios para garantizar reproducibilidad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7" name="Google Shape;177;p1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14800" y="1833120"/>
            <a:ext cx="3571200" cy="234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4932045" y="4300220"/>
            <a:ext cx="355600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1" i="1" u="none" strike="noStrike" cap="none">
                <a:solidFill>
                  <a:srgbClr val="1E5F8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Diagrama de red del laboratorio controlado </a:t>
            </a:r>
            <a:endParaRPr lang="en-US" sz="940" b="1" i="1" u="none" strike="noStrike" cap="none">
              <a:solidFill>
                <a:srgbClr val="1E5F8C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1" i="1" u="none" strike="noStrike" cap="none">
                <a:solidFill>
                  <a:srgbClr val="1E5F8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para pruebas de auditoría</a:t>
            </a:r>
            <a:endParaRPr lang="en-US" sz="940" b="1" i="1" u="none" strike="noStrike" cap="none">
              <a:solidFill>
                <a:srgbClr val="1E5F8C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76" name="Google Shape;276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5620" y="4730615"/>
            <a:ext cx="113760" cy="1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Google Shape;276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5620" y="4945880"/>
            <a:ext cx="113760" cy="1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76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5620" y="5304655"/>
            <a:ext cx="113760" cy="11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5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242570" y="152400"/>
            <a:ext cx="4615180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Vulnerabilidades Identificadas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281430" y="870585"/>
            <a:ext cx="251142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Vulnerabilidades Críticas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228600" y="128592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28600" y="128592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0" name="Google Shape;190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40" y="137520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553320" y="1367280"/>
            <a:ext cx="274392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AS-REP Roasting - Sin Preautenticación Kerberos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28600" y="165024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228600" y="165024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4" name="Google Shape;194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40" y="173952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516240" y="1731600"/>
            <a:ext cx="18342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Kerberoasting - SPNs Expuestos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228600" y="201456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228600" y="201456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8" name="Google Shape;198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40" y="210384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557640" y="2095920"/>
            <a:ext cx="285372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Políticas de Contraseñas Extremadamente Débiles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228600" y="237888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228600" y="237888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2" name="Google Shape;202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40" y="246816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/>
          <p:nvPr/>
        </p:nvSpPr>
        <p:spPr>
          <a:xfrm>
            <a:off x="518400" y="2460240"/>
            <a:ext cx="19134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Acceso LDAP Anónimo Habilitado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228600" y="274320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228600" y="274320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6" name="Google Shape;206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840" y="283248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538200" y="2824560"/>
            <a:ext cx="23418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Credenciales Expuestas en Descripciones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885190" y="3249930"/>
            <a:ext cx="33210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Vulnerabilidades de Alta Prioridad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228600" y="366480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28600" y="366480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1" name="Google Shape;211;p1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5840" y="375408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513000" y="3746160"/>
            <a:ext cx="18144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SMB Message Signing Opcional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228600" y="402912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228600" y="402912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5" name="Google Shape;215;p1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5840" y="411840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537480" y="4110480"/>
            <a:ext cx="23616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Protocolo Autenticación Legacy (NTLMv1)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228600" y="4393440"/>
            <a:ext cx="4228560" cy="30636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228600" y="4393440"/>
            <a:ext cx="20880" cy="30636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9" name="Google Shape;219;p1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5840" y="4482720"/>
            <a:ext cx="127800" cy="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/>
          <p:nvPr/>
        </p:nvSpPr>
        <p:spPr>
          <a:xfrm>
            <a:off x="525960" y="4474800"/>
            <a:ext cx="208728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Configuraciones Kerberos Inseguras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19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193360" y="1069200"/>
            <a:ext cx="3214080" cy="16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86480" y="3214800"/>
            <a:ext cx="42285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58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235800" y="152640"/>
            <a:ext cx="2658960" cy="30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Plan de Remediación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81920" y="870840"/>
            <a:ext cx="3121920" cy="2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Estrategia de Remediación por Fases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20"/>
          <p:cNvSpPr/>
          <p:nvPr>
            <p:custDataLst>
              <p:tags r:id="rId2"/>
            </p:custDataLst>
          </p:nvPr>
        </p:nvSpPr>
        <p:spPr>
          <a:xfrm>
            <a:off x="228600" y="128592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" name="Google Shape;233;p20"/>
          <p:cNvSpPr/>
          <p:nvPr>
            <p:custDataLst>
              <p:tags r:id="rId3"/>
            </p:custDataLst>
          </p:nvPr>
        </p:nvSpPr>
        <p:spPr>
          <a:xfrm>
            <a:off x="228600" y="128592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20" descr="preencoded.png"/>
          <p:cNvPicPr preferRelativeResize="0"/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314280" y="140724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>
            <p:custDataLst>
              <p:tags r:id="rId6"/>
            </p:custDataLst>
          </p:nvPr>
        </p:nvSpPr>
        <p:spPr>
          <a:xfrm>
            <a:off x="518760" y="1398240"/>
            <a:ext cx="1609920" cy="1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Fase 1: Crítica (0-7 días)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20"/>
          <p:cNvSpPr/>
          <p:nvPr>
            <p:custDataLst>
              <p:tags r:id="rId7"/>
            </p:custDataLst>
          </p:nvPr>
        </p:nvSpPr>
        <p:spPr>
          <a:xfrm>
            <a:off x="314280" y="1692000"/>
            <a:ext cx="4056840" cy="28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Control total del dominio, mitigación de escalada de privilegios directa y exposición masiva de credenciales.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20"/>
          <p:cNvSpPr/>
          <p:nvPr>
            <p:custDataLst>
              <p:tags r:id="rId8"/>
            </p:custDataLst>
          </p:nvPr>
        </p:nvSpPr>
        <p:spPr>
          <a:xfrm>
            <a:off x="228600" y="228600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" name="Google Shape;238;p20"/>
          <p:cNvSpPr/>
          <p:nvPr>
            <p:custDataLst>
              <p:tags r:id="rId9"/>
            </p:custDataLst>
          </p:nvPr>
        </p:nvSpPr>
        <p:spPr>
          <a:xfrm>
            <a:off x="228600" y="228600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9" name="Google Shape;239;p20" descr="preencoded.png"/>
          <p:cNvPicPr preferRelativeResize="0"/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314280" y="2407320"/>
            <a:ext cx="124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/>
          <p:nvPr>
            <p:custDataLst>
              <p:tags r:id="rId12"/>
            </p:custDataLst>
          </p:nvPr>
        </p:nvSpPr>
        <p:spPr>
          <a:xfrm>
            <a:off x="515520" y="2398320"/>
            <a:ext cx="2175480" cy="1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Fase 2: Alta Prioridad (8-30 días)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20"/>
          <p:cNvSpPr/>
          <p:nvPr>
            <p:custDataLst>
              <p:tags r:id="rId13"/>
            </p:custDataLst>
          </p:nvPr>
        </p:nvSpPr>
        <p:spPr>
          <a:xfrm>
            <a:off x="314280" y="2692080"/>
            <a:ext cx="4056840" cy="28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Persistencia avanzada, escalada de privilegios moderada y exposición de credenciales moderada.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20"/>
          <p:cNvSpPr/>
          <p:nvPr>
            <p:custDataLst>
              <p:tags r:id="rId14"/>
            </p:custDataLst>
          </p:nvPr>
        </p:nvSpPr>
        <p:spPr>
          <a:xfrm>
            <a:off x="228600" y="3286080"/>
            <a:ext cx="4228560" cy="82800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" name="Google Shape;243;p20"/>
          <p:cNvSpPr/>
          <p:nvPr>
            <p:custDataLst>
              <p:tags r:id="rId15"/>
            </p:custDataLst>
          </p:nvPr>
        </p:nvSpPr>
        <p:spPr>
          <a:xfrm>
            <a:off x="228600" y="3286080"/>
            <a:ext cx="27720" cy="82800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4" name="Google Shape;244;p20" descr="preencoded.png"/>
          <p:cNvPicPr preferRelativeResize="0"/>
          <p:nvPr>
            <p:custDataLst>
              <p:tags r:id="rId16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314280" y="340740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/>
          <p:nvPr>
            <p:custDataLst>
              <p:tags r:id="rId18"/>
            </p:custDataLst>
          </p:nvPr>
        </p:nvSpPr>
        <p:spPr>
          <a:xfrm>
            <a:off x="543600" y="3398400"/>
            <a:ext cx="2388600" cy="1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Fase 3: Media Prioridad (30-90 días)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" name="Google Shape;246;p20"/>
          <p:cNvSpPr/>
          <p:nvPr>
            <p:custDataLst>
              <p:tags r:id="rId19"/>
            </p:custDataLst>
          </p:nvPr>
        </p:nvSpPr>
        <p:spPr>
          <a:xfrm>
            <a:off x="314280" y="3763800"/>
            <a:ext cx="405684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Endurecimiento defensivo, configuraciones de red y servicios expuestos.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228600" y="4286160"/>
            <a:ext cx="4228560" cy="635040"/>
          </a:xfrm>
          <a:prstGeom prst="rect">
            <a:avLst/>
          </a:prstGeom>
          <a:solidFill>
            <a:srgbClr val="3E92CC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228600" y="4286160"/>
            <a:ext cx="27720" cy="635040"/>
          </a:xfrm>
          <a:prstGeom prst="rect">
            <a:avLst/>
          </a:prstGeom>
          <a:solidFill>
            <a:srgbClr val="3E92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9" name="Google Shape;249;p20" descr="preencoded.png"/>
          <p:cNvPicPr preferRelativeResize="0"/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314280" y="4407840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/>
          <p:nvPr/>
        </p:nvSpPr>
        <p:spPr>
          <a:xfrm>
            <a:off x="534600" y="4398480"/>
            <a:ext cx="2152440" cy="1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Fase 4: Baja Prioridad (90+ días)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314635" y="4692165"/>
            <a:ext cx="2889000" cy="14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Optimizaciones finales y mejoras de configuración. </a:t>
            </a:r>
            <a:endParaRPr sz="9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2" name="Google Shape;252;p20" descr="preencoded.png"/>
          <p:cNvPicPr preferRelativeResize="0"/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5729400" y="843120"/>
            <a:ext cx="2142360" cy="214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 descr="preencoded.png"/>
          <p:cNvPicPr preferRelativeResize="0"/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4686480" y="3214800"/>
            <a:ext cx="4228560" cy="21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3280" cy="58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/>
          <p:nvPr/>
        </p:nvSpPr>
        <p:spPr>
          <a:xfrm>
            <a:off x="0" y="0"/>
            <a:ext cx="9143280" cy="613800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236855" y="152400"/>
            <a:ext cx="3920490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Resultados y Beneficios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2" name="Google Shape;262;p21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8600" y="88596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94200" y="868320"/>
            <a:ext cx="235872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Control Defensivo Robusto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4" name="Google Shape;264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131436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/>
          <p:nvPr/>
        </p:nvSpPr>
        <p:spPr>
          <a:xfrm>
            <a:off x="428760" y="13402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Directorio blindado con imposibilidad de escalada rápida de permisos.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" name="Google Shape;266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185724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428760" y="188316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Eliminación de vectores de persistencia y técnicas de movimiento lateral sin restricciones.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8" name="Google Shape;268;p21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8600" y="241452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/>
          <p:nvPr/>
        </p:nvSpPr>
        <p:spPr>
          <a:xfrm>
            <a:off x="384480" y="2396880"/>
            <a:ext cx="225540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Preparación Institucional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0" name="Google Shape;270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284328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>
            <a:off x="428760" y="286884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Ambiente preparado para auditoría externa y cumplimiento con marcos internacionales.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2" name="Google Shape;272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338616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/>
          <p:nvPr/>
        </p:nvSpPr>
        <p:spPr>
          <a:xfrm>
            <a:off x="428760" y="34120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Documentación exhaustiva que excede requisitos normativos, garantizando trazabilidad completa.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4" name="Google Shape;274;p21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8600" y="3943440"/>
            <a:ext cx="14940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373680" y="3925800"/>
            <a:ext cx="183924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A246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Escalabilidad Segura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6" name="Google Shape;276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451535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/>
          <p:nvPr/>
        </p:nvSpPr>
        <p:spPr>
          <a:xfrm>
            <a:off x="428760" y="450468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Base sólida para crecimiento empresarial con capacidad de incorporar nuevas estaciones de trabajo bajo políticas robustas.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8" name="Google Shape;278;p21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6855" y="5153410"/>
            <a:ext cx="113760" cy="1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28760" y="5154840"/>
            <a:ext cx="4028400" cy="3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Procedimientos y evidencias replicables para mejora continua y auditorías futuras.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0" name="Google Shape;280;p21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119920" y="1814400"/>
            <a:ext cx="3360960" cy="28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0" y="-40350"/>
            <a:ext cx="9143280" cy="6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/>
          <p:nvPr>
            <p:custDataLst>
              <p:tags r:id="rId2"/>
            </p:custDataLst>
          </p:nvPr>
        </p:nvSpPr>
        <p:spPr>
          <a:xfrm>
            <a:off x="228600" y="957240"/>
            <a:ext cx="4228560" cy="135648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9" name="Google Shape;289;p22" descr="preencoded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399960" y="117144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>
            <p:custDataLst>
              <p:tags r:id="rId5"/>
            </p:custDataLst>
          </p:nvPr>
        </p:nvSpPr>
        <p:spPr>
          <a:xfrm>
            <a:off x="591480" y="1153800"/>
            <a:ext cx="259524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Transformación de Seguridad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" name="Google Shape;291;p22"/>
          <p:cNvSpPr/>
          <p:nvPr>
            <p:custDataLst>
              <p:tags r:id="rId6"/>
            </p:custDataLst>
          </p:nvPr>
        </p:nvSpPr>
        <p:spPr>
          <a:xfrm>
            <a:off x="399960" y="1581840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La auditoría transformó una infraestructura críticamente vulnerable en un entorno resiliente y conforme a las mejores prácticas internacionales de ciberseguridad.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2"/>
          <p:cNvSpPr/>
          <p:nvPr>
            <p:custDataLst>
              <p:tags r:id="rId7"/>
            </p:custDataLst>
          </p:nvPr>
        </p:nvSpPr>
        <p:spPr>
          <a:xfrm>
            <a:off x="4591050" y="962025"/>
            <a:ext cx="4228465" cy="134747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3" name="Google Shape;293;p22" descr="preencoded.png"/>
          <p:cNvPicPr preferRelativeResize="0"/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680000" y="1260000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/>
          <p:nvPr>
            <p:custDataLst>
              <p:tags r:id="rId10"/>
            </p:custDataLst>
          </p:nvPr>
        </p:nvSpPr>
        <p:spPr>
          <a:xfrm>
            <a:off x="4860000" y="1233720"/>
            <a:ext cx="190620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Modelo de Excelencia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2"/>
          <p:cNvSpPr/>
          <p:nvPr>
            <p:custDataLst>
              <p:tags r:id="rId11"/>
            </p:custDataLst>
          </p:nvPr>
        </p:nvSpPr>
        <p:spPr>
          <a:xfrm>
            <a:off x="4680000" y="1581840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El proyecto establece un modelo replicable que no solo elimina amenazas inmediatas, sino que habilita el crecimiento seguro de la infraestructura tecnológica.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1439365" y="4011750"/>
            <a:ext cx="6659640" cy="1170720"/>
          </a:xfrm>
          <a:prstGeom prst="rect">
            <a:avLst/>
          </a:prstGeom>
          <a:solidFill>
            <a:srgbClr val="FFFFFF">
              <a:alpha val="9803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1452600" y="4014015"/>
            <a:ext cx="27720" cy="1170720"/>
          </a:xfrm>
          <a:prstGeom prst="rect">
            <a:avLst/>
          </a:prstGeom>
          <a:solidFill>
            <a:srgbClr val="D6E4F0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1812600" y="4234310"/>
            <a:ext cx="5891040" cy="8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075" tIns="136075" rIns="136075" bIns="1360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" b="0" i="1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"Esta auditoría integral demuestra competencias avanzadas en metodologías de ciberseguridad empresarial, automatización de procesos especializados y alineamiento con estándares internacionales." </a:t>
            </a:r>
            <a:endParaRPr sz="124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22"/>
          <p:cNvSpPr/>
          <p:nvPr>
            <p:custDataLst>
              <p:tags r:id="rId12"/>
            </p:custDataLst>
          </p:nvPr>
        </p:nvSpPr>
        <p:spPr>
          <a:xfrm>
            <a:off x="2431080" y="2494915"/>
            <a:ext cx="4228560" cy="1356480"/>
          </a:xfrm>
          <a:prstGeom prst="rect">
            <a:avLst/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0" name="Google Shape;300;p22" descr="preencoded.png"/>
          <p:cNvPicPr preferRelativeResize="0"/>
          <p:nvPr>
            <p:custDataLst>
              <p:tags r:id="rId13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2520000" y="2636755"/>
            <a:ext cx="170640" cy="1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/>
          <p:nvPr>
            <p:custDataLst>
              <p:tags r:id="rId15"/>
            </p:custDataLst>
          </p:nvPr>
        </p:nvSpPr>
        <p:spPr>
          <a:xfrm>
            <a:off x="2719080" y="2591755"/>
            <a:ext cx="2140920" cy="2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Beneficios a Largo Plazo 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22"/>
          <p:cNvSpPr/>
          <p:nvPr>
            <p:custDataLst>
              <p:tags r:id="rId16"/>
            </p:custDataLst>
          </p:nvPr>
        </p:nvSpPr>
        <p:spPr>
          <a:xfrm>
            <a:off x="2547000" y="2936995"/>
            <a:ext cx="388548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US" sz="105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L</a:t>
            </a:r>
            <a:r>
              <a:rPr lang="en-US" sz="1050" b="0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a intervención respalda la continuidad del negocio, mitiga riesgos productivos identificados y permite la trazabilidad completa de cualquier incidente futuro. 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-6985" y="-40640"/>
            <a:ext cx="9142730" cy="614045"/>
          </a:xfrm>
          <a:prstGeom prst="rect">
            <a:avLst/>
          </a:prstGeom>
          <a:solidFill>
            <a:srgbClr val="1E5F8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179705" y="339090"/>
            <a:ext cx="3920490" cy="3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" b="1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Conclusiones</a:t>
            </a: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10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1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2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3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4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5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6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7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8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19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20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1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2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3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4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5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6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27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28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29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30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1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2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3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4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5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6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7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8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39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4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40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41.xml><?xml version="1.0" encoding="utf-8"?>
<p:tagLst xmlns:p="http://schemas.openxmlformats.org/presentationml/2006/main">
  <p:tag name="KSO_WM_DIAGRAM_VIRTUALLY_FRAME" val="{&quot;height&quot;:222.6897637795276,&quot;left&quot;:18,&quot;top&quot;:101.25354330708662,&quot;width&quot;:332.95748031496066}"/>
</p:tagLst>
</file>

<file path=ppt/tags/tag42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3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4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5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6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7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8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49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5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50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51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52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53.xml><?xml version="1.0" encoding="utf-8"?>
<p:tagLst xmlns:p="http://schemas.openxmlformats.org/presentationml/2006/main">
  <p:tag name="KSO_WM_DIAGRAM_VIRTUALLY_FRAME" val="{&quot;height&quot;:236.34527559055118,&quot;left&quot;:18,&quot;top&quot;:71.76417322834645,&quot;width&quot;:676.4598425196851}"/>
</p:tagLst>
</file>

<file path=ppt/tags/tag6.xml><?xml version="1.0" encoding="utf-8"?>
<p:tagLst xmlns:p="http://schemas.openxmlformats.org/presentationml/2006/main">
  <p:tag name="KSO_WM_DIAGRAM_VIRTUALLY_FRAME" val="{&quot;height&quot;:317.0185039370079,&quot;left&quot;:18,&quot;top&quot;:68.55,&quot;width&quot;:332.95748031496066}"/>
</p:tagLst>
</file>

<file path=ppt/tags/tag7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8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ags/tag9.xml><?xml version="1.0" encoding="utf-8"?>
<p:tagLst xmlns:p="http://schemas.openxmlformats.org/presentationml/2006/main">
  <p:tag name="KSO_WM_DIAGRAM_VIRTUALLY_FRAME" val="{&quot;height&quot;:416.1826771653543,&quot;left&quot;:18,&quot;top&quot;:66.38740157480315,&quot;width&quot;:389.9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5167</Words>
  <Application>WPS Presentation</Application>
  <PresentationFormat/>
  <Paragraphs>184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Arial</vt:lpstr>
      <vt:lpstr>Times New Roman</vt:lpstr>
      <vt:lpstr>Noto Sans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Ilana Aminoff</cp:lastModifiedBy>
  <cp:revision>3</cp:revision>
  <dcterms:created xsi:type="dcterms:W3CDTF">2025-10-14T18:10:00Z</dcterms:created>
  <dcterms:modified xsi:type="dcterms:W3CDTF">2025-10-14T18:24:17Z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3790CFD1CA4840A3AC9238BB46859C78_12</vt:lpwstr>
  </property>
  <property fmtid="{D5CDD505-2E9C-101B-9397-08002B2CF9AE}" pid="3" name="KSOProductBuildVer">
    <vt:lpwstr>3082-12.2.0.22556</vt:lpwstr>
  </property>
</Properties>
</file>